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1" r:id="rId5"/>
    <p:sldId id="262" r:id="rId6"/>
    <p:sldId id="264" r:id="rId7"/>
    <p:sldId id="265" r:id="rId8"/>
    <p:sldId id="266" r:id="rId9"/>
    <p:sldId id="259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21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422FDC-31C6-4ECC-A044-5C1551EE02F8}" type="datetimeFigureOut">
              <a:rPr lang="ru-RU" smtClean="0"/>
              <a:pPr/>
              <a:t>27.03.2014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5D90D4-A337-4017-AA72-C3350C92FD1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422FDC-31C6-4ECC-A044-5C1551EE02F8}" type="datetimeFigureOut">
              <a:rPr lang="ru-RU" smtClean="0"/>
              <a:pPr/>
              <a:t>27.03.2014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5D90D4-A337-4017-AA72-C3350C92FD1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422FDC-31C6-4ECC-A044-5C1551EE02F8}" type="datetimeFigureOut">
              <a:rPr lang="ru-RU" smtClean="0"/>
              <a:pPr/>
              <a:t>27.03.2014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5D90D4-A337-4017-AA72-C3350C92FD1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422FDC-31C6-4ECC-A044-5C1551EE02F8}" type="datetimeFigureOut">
              <a:rPr lang="ru-RU" smtClean="0"/>
              <a:pPr/>
              <a:t>27.03.2014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5D90D4-A337-4017-AA72-C3350C92FD1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422FDC-31C6-4ECC-A044-5C1551EE02F8}" type="datetimeFigureOut">
              <a:rPr lang="ru-RU" smtClean="0"/>
              <a:pPr/>
              <a:t>27.03.2014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5D90D4-A337-4017-AA72-C3350C92FD1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422FDC-31C6-4ECC-A044-5C1551EE02F8}" type="datetimeFigureOut">
              <a:rPr lang="ru-RU" smtClean="0"/>
              <a:pPr/>
              <a:t>27.03.2014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5D90D4-A337-4017-AA72-C3350C92FD1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422FDC-31C6-4ECC-A044-5C1551EE02F8}" type="datetimeFigureOut">
              <a:rPr lang="ru-RU" smtClean="0"/>
              <a:pPr/>
              <a:t>27.03.2014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5D90D4-A337-4017-AA72-C3350C92FD1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422FDC-31C6-4ECC-A044-5C1551EE02F8}" type="datetimeFigureOut">
              <a:rPr lang="ru-RU" smtClean="0"/>
              <a:pPr/>
              <a:t>27.03.2014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5D90D4-A337-4017-AA72-C3350C92FD1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422FDC-31C6-4ECC-A044-5C1551EE02F8}" type="datetimeFigureOut">
              <a:rPr lang="ru-RU" smtClean="0"/>
              <a:pPr/>
              <a:t>27.03.2014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5D90D4-A337-4017-AA72-C3350C92FD1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422FDC-31C6-4ECC-A044-5C1551EE02F8}" type="datetimeFigureOut">
              <a:rPr lang="ru-RU" smtClean="0"/>
              <a:pPr/>
              <a:t>27.03.2014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5D90D4-A337-4017-AA72-C3350C92FD1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422FDC-31C6-4ECC-A044-5C1551EE02F8}" type="datetimeFigureOut">
              <a:rPr lang="ru-RU" smtClean="0"/>
              <a:pPr/>
              <a:t>27.03.2014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5D90D4-A337-4017-AA72-C3350C92FD1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422FDC-31C6-4ECC-A044-5C1551EE02F8}" type="datetimeFigureOut">
              <a:rPr lang="ru-RU" smtClean="0"/>
              <a:pPr/>
              <a:t>27.03.2014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5D90D4-A337-4017-AA72-C3350C92FD1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7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gif"/><Relationship Id="rId4" Type="http://schemas.openxmlformats.org/officeDocument/2006/relationships/image" Target="../media/image10.g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smiles.33b.ru/smile.103499.html" TargetMode="External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gi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gif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gif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gif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A603AB"/>
            </a:gs>
            <a:gs pos="21001">
              <a:srgbClr val="0819FB"/>
            </a:gs>
            <a:gs pos="35001">
              <a:srgbClr val="1A8D48"/>
            </a:gs>
            <a:gs pos="52000">
              <a:srgbClr val="FFFF00"/>
            </a:gs>
            <a:gs pos="73000">
              <a:srgbClr val="EE3F17"/>
            </a:gs>
            <a:gs pos="88000">
              <a:srgbClr val="E81766"/>
            </a:gs>
            <a:gs pos="100000">
              <a:srgbClr val="A603AB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 rot="20255103">
            <a:off x="-796448" y="1923523"/>
            <a:ext cx="10380255" cy="1470025"/>
          </a:xfrm>
        </p:spPr>
        <p:txBody>
          <a:bodyPr>
            <a:normAutofit/>
          </a:bodyPr>
          <a:lstStyle/>
          <a:p>
            <a:r>
              <a:rPr lang="en-US" sz="8000" dirty="0" smtClean="0">
                <a:latin typeface="Monotype Corsiva" pitchFamily="66" charset="0"/>
              </a:rPr>
              <a:t>Mass Media</a:t>
            </a:r>
            <a:endParaRPr lang="ru-RU" sz="8000" dirty="0">
              <a:latin typeface="Monotype Corsiva" pitchFamily="66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499992" y="5229200"/>
            <a:ext cx="4644008" cy="1628800"/>
          </a:xfrm>
        </p:spPr>
        <p:txBody>
          <a:bodyPr>
            <a:normAutofit fontScale="85000" lnSpcReduction="10000"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School : </a:t>
            </a:r>
            <a:r>
              <a:rPr lang="en-US" dirty="0" err="1" smtClean="0">
                <a:solidFill>
                  <a:schemeClr val="bg1"/>
                </a:solidFill>
              </a:rPr>
              <a:t>Lukoyanov</a:t>
            </a:r>
            <a:r>
              <a:rPr lang="en-US" dirty="0" smtClean="0">
                <a:solidFill>
                  <a:schemeClr val="bg1"/>
                </a:solidFill>
              </a:rPr>
              <a:t> secondary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Form: 8 </a:t>
            </a:r>
            <a:r>
              <a:rPr lang="ru-RU" dirty="0" smtClean="0">
                <a:solidFill>
                  <a:schemeClr val="bg1"/>
                </a:solidFill>
              </a:rPr>
              <a:t>«</a:t>
            </a:r>
            <a:r>
              <a:rPr lang="en-US" dirty="0" smtClean="0">
                <a:solidFill>
                  <a:schemeClr val="bg1"/>
                </a:solidFill>
              </a:rPr>
              <a:t>B</a:t>
            </a:r>
            <a:r>
              <a:rPr lang="ru-RU" dirty="0" smtClean="0">
                <a:solidFill>
                  <a:schemeClr val="bg1"/>
                </a:solidFill>
              </a:rPr>
              <a:t>»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br>
              <a:rPr lang="en-US" dirty="0" smtClean="0">
                <a:solidFill>
                  <a:schemeClr val="bg1"/>
                </a:solidFill>
              </a:rPr>
            </a:br>
            <a:r>
              <a:rPr lang="en-US" dirty="0" smtClean="0">
                <a:solidFill>
                  <a:schemeClr val="bg1"/>
                </a:solidFill>
              </a:rPr>
              <a:t>Name</a:t>
            </a:r>
            <a:r>
              <a:rPr lang="ru-RU" dirty="0" smtClean="0">
                <a:solidFill>
                  <a:schemeClr val="bg1"/>
                </a:solidFill>
              </a:rPr>
              <a:t>: </a:t>
            </a:r>
            <a:r>
              <a:rPr lang="en-US" dirty="0" smtClean="0">
                <a:solidFill>
                  <a:schemeClr val="bg1"/>
                </a:solidFill>
              </a:rPr>
              <a:t>Martynova Kristina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4" name="Picture 25" descr="46# бегущий мышонок&#10;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5004048"/>
            <a:ext cx="1584176" cy="1584176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A603AB"/>
            </a:gs>
            <a:gs pos="21001">
              <a:srgbClr val="0819FB"/>
            </a:gs>
            <a:gs pos="35001">
              <a:srgbClr val="1A8D48"/>
            </a:gs>
            <a:gs pos="52000">
              <a:srgbClr val="FFFF00"/>
            </a:gs>
            <a:gs pos="73000">
              <a:srgbClr val="EE3F17"/>
            </a:gs>
            <a:gs pos="88000">
              <a:srgbClr val="E81766"/>
            </a:gs>
            <a:gs pos="100000">
              <a:srgbClr val="A603AB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http://ivest.kz/downloads/bz/20120714092913485_big_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60032" y="620688"/>
            <a:ext cx="4520502" cy="338437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55576" y="1124744"/>
            <a:ext cx="802432" cy="1184995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3074" name="Picture 2" descr="http://engels.bz/images/sitemodul/9935/744__knig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695868"/>
            <a:ext cx="4211960" cy="3162132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3078" name="Picture 6" descr="http://ikar62.ru/upload/images/10/1029de81b112cc5ec33f023e721f1b23thumb640x48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63888" y="0"/>
            <a:ext cx="3147351" cy="256490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80" name="Picture 8" descr="http://my-order.ru/files/images/Radio.preview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932040" y="3861048"/>
            <a:ext cx="4211960" cy="299695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pic>
        <p:nvPicPr>
          <p:cNvPr id="3082" name="Picture 10" descr="http://chelny.su/pic/7dbe229e4d6bb806caacb63c43b4cb6e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20728467">
            <a:off x="454501" y="297082"/>
            <a:ext cx="3604549" cy="303393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3084" name="Picture 12" descr="http://www.sherlar.uz/_nw/66/32397005.png"/>
          <p:cNvPicPr>
            <a:picLocks noChangeAspect="1" noChangeArrowheads="1"/>
          </p:cNvPicPr>
          <p:nvPr/>
        </p:nvPicPr>
        <p:blipFill>
          <a:blip r:embed="rId7" cstate="print"/>
          <a:srcRect l="3475" t="11628" r="4435" b="4651"/>
          <a:stretch>
            <a:fillRect/>
          </a:stretch>
        </p:blipFill>
        <p:spPr bwMode="auto">
          <a:xfrm>
            <a:off x="2771800" y="2420888"/>
            <a:ext cx="4392489" cy="3595594"/>
          </a:xfrm>
          <a:prstGeom prst="irregularSeal2">
            <a:avLst/>
          </a:prstGeom>
          <a:noFill/>
          <a:ln>
            <a:noFill/>
          </a:ln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A603AB"/>
            </a:gs>
            <a:gs pos="21001">
              <a:srgbClr val="0819FB"/>
            </a:gs>
            <a:gs pos="35001">
              <a:srgbClr val="1A8D48"/>
            </a:gs>
            <a:gs pos="52000">
              <a:srgbClr val="FFFF00"/>
            </a:gs>
            <a:gs pos="73000">
              <a:srgbClr val="EE3F17"/>
            </a:gs>
            <a:gs pos="88000">
              <a:srgbClr val="E81766"/>
            </a:gs>
            <a:gs pos="100000">
              <a:srgbClr val="A603AB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08720"/>
          </a:xfrm>
        </p:spPr>
        <p:txBody>
          <a:bodyPr>
            <a:normAutofit fontScale="90000"/>
          </a:bodyPr>
          <a:lstStyle/>
          <a:p>
            <a:r>
              <a:rPr lang="en-US" sz="6000" dirty="0" smtClean="0">
                <a:solidFill>
                  <a:schemeClr val="bg1"/>
                </a:solidFill>
                <a:latin typeface="Monotype Corsiva" pitchFamily="66" charset="0"/>
              </a:rPr>
              <a:t>People and Mass Media</a:t>
            </a:r>
            <a:endParaRPr lang="ru-RU" sz="6000" dirty="0">
              <a:solidFill>
                <a:schemeClr val="bg1"/>
              </a:solidFill>
              <a:latin typeface="Monotype Corsiva" pitchFamily="66" charset="0"/>
            </a:endParaRPr>
          </a:p>
        </p:txBody>
      </p:sp>
      <p:pic>
        <p:nvPicPr>
          <p:cNvPr id="2050" name="Picture 2" descr="http://www.techwench.com/wp-content/uploads/2011/06/What-is-a-Parents-Role-when-it-comes-to-Social-Media_600x39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764704"/>
            <a:ext cx="5715000" cy="38004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2" name="Picture 4" descr="http://zona-k45.ru/uploads/posts/2008-10/1224052020_financ-1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00962" y="3645024"/>
            <a:ext cx="4943038" cy="32129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Picture 8" descr="AG00030_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512" y="4581127"/>
            <a:ext cx="2160240" cy="2102233"/>
          </a:xfrm>
          <a:prstGeom prst="rect">
            <a:avLst/>
          </a:prstGeom>
          <a:noFill/>
        </p:spPr>
      </p:pic>
      <p:pic>
        <p:nvPicPr>
          <p:cNvPr id="8" name="Picture 46" descr="j0223743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940152" y="1340768"/>
            <a:ext cx="2608567" cy="1825997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A603AB"/>
            </a:gs>
            <a:gs pos="21001">
              <a:srgbClr val="0819FB"/>
            </a:gs>
            <a:gs pos="35001">
              <a:srgbClr val="1A8D48"/>
            </a:gs>
            <a:gs pos="52000">
              <a:srgbClr val="FFFF00"/>
            </a:gs>
            <a:gs pos="73000">
              <a:srgbClr val="EE3F17"/>
            </a:gs>
            <a:gs pos="88000">
              <a:srgbClr val="E81766"/>
            </a:gs>
            <a:gs pos="100000">
              <a:srgbClr val="A603AB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0"/>
            <a:ext cx="8229600" cy="994122"/>
          </a:xfrm>
        </p:spPr>
        <p:txBody>
          <a:bodyPr>
            <a:noAutofit/>
          </a:bodyPr>
          <a:lstStyle/>
          <a:p>
            <a:r>
              <a:rPr lang="en-US" sz="8000" dirty="0" smtClean="0">
                <a:solidFill>
                  <a:schemeClr val="bg1"/>
                </a:solidFill>
                <a:latin typeface="Monotype Corsiva" pitchFamily="66" charset="0"/>
              </a:rPr>
              <a:t>Television</a:t>
            </a:r>
            <a:endParaRPr lang="ru-RU" sz="8000" dirty="0">
              <a:solidFill>
                <a:schemeClr val="bg1"/>
              </a:solidFill>
              <a:latin typeface="Monotype Corsiva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3528" y="908721"/>
            <a:ext cx="8229600" cy="720080"/>
          </a:xfrm>
        </p:spPr>
        <p:txBody>
          <a:bodyPr/>
          <a:lstStyle/>
          <a:p>
            <a:r>
              <a:rPr lang="en-US" dirty="0" smtClean="0">
                <a:solidFill>
                  <a:srgbClr val="FFC000"/>
                </a:solidFill>
              </a:rPr>
              <a:t>Television is one of my favorite </a:t>
            </a:r>
            <a:r>
              <a:rPr lang="en-US" dirty="0" smtClean="0">
                <a:solidFill>
                  <a:srgbClr val="FFC000"/>
                </a:solidFill>
              </a:rPr>
              <a:t>M</a:t>
            </a:r>
            <a:r>
              <a:rPr lang="en-US" dirty="0" smtClean="0">
                <a:solidFill>
                  <a:srgbClr val="FFC000"/>
                </a:solidFill>
              </a:rPr>
              <a:t>ass </a:t>
            </a:r>
            <a:r>
              <a:rPr lang="en-US" dirty="0" smtClean="0">
                <a:solidFill>
                  <a:srgbClr val="FFC000"/>
                </a:solidFill>
              </a:rPr>
              <a:t>M</a:t>
            </a:r>
            <a:r>
              <a:rPr lang="en-US" dirty="0" smtClean="0">
                <a:solidFill>
                  <a:srgbClr val="FFC000"/>
                </a:solidFill>
              </a:rPr>
              <a:t>edia </a:t>
            </a:r>
            <a:endParaRPr lang="ru-RU" dirty="0">
              <a:solidFill>
                <a:srgbClr val="FFC000"/>
              </a:solidFill>
            </a:endParaRPr>
          </a:p>
        </p:txBody>
      </p:sp>
      <p:pic>
        <p:nvPicPr>
          <p:cNvPr id="17410" name="Picture 2" descr="http://www.libertatea.ro/typo3temp/pics/0-165520-13360025_7b63ef7c4f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772816"/>
            <a:ext cx="6624736" cy="4416491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" name="Picture 44" descr="a84ca2f4c26597984ab7ee479293ab96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08104" y="3429000"/>
            <a:ext cx="3635896" cy="3635896"/>
          </a:xfrm>
          <a:prstGeom prst="rect">
            <a:avLst/>
          </a:prstGeom>
          <a:noFill/>
        </p:spPr>
      </p:pic>
    </p:spTree>
  </p:cSld>
  <p:clrMapOvr>
    <a:masterClrMapping/>
  </p:clrMapOvr>
  <p:transition>
    <p:push dir="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A603AB"/>
            </a:gs>
            <a:gs pos="21001">
              <a:srgbClr val="0819FB"/>
            </a:gs>
            <a:gs pos="35001">
              <a:srgbClr val="1A8D48"/>
            </a:gs>
            <a:gs pos="52000">
              <a:srgbClr val="FFFF00"/>
            </a:gs>
            <a:gs pos="73000">
              <a:srgbClr val="EE3F17"/>
            </a:gs>
            <a:gs pos="88000">
              <a:srgbClr val="E81766"/>
            </a:gs>
            <a:gs pos="100000">
              <a:srgbClr val="A603AB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507288" cy="1143000"/>
          </a:xfrm>
        </p:spPr>
        <p:txBody>
          <a:bodyPr>
            <a:noAutofit/>
          </a:bodyPr>
          <a:lstStyle/>
          <a:p>
            <a:r>
              <a:rPr lang="en-US" sz="5400" dirty="0" smtClean="0">
                <a:solidFill>
                  <a:schemeClr val="bg1"/>
                </a:solidFill>
                <a:latin typeface="Monotype Corsiva" pitchFamily="66" charset="0"/>
              </a:rPr>
              <a:t>TV</a:t>
            </a:r>
            <a:br>
              <a:rPr lang="en-US" sz="5400" dirty="0" smtClean="0">
                <a:solidFill>
                  <a:schemeClr val="bg1"/>
                </a:solidFill>
                <a:latin typeface="Monotype Corsiva" pitchFamily="66" charset="0"/>
              </a:rPr>
            </a:br>
            <a:r>
              <a:rPr lang="en-US" sz="5400" dirty="0" smtClean="0">
                <a:solidFill>
                  <a:schemeClr val="bg1"/>
                </a:solidFill>
                <a:latin typeface="Monotype Corsiva" pitchFamily="66" charset="0"/>
              </a:rPr>
              <a:t>Advantages and disadvantages</a:t>
            </a:r>
            <a:endParaRPr lang="ru-RU" sz="5400" dirty="0">
              <a:solidFill>
                <a:schemeClr val="bg1"/>
              </a:solidFill>
              <a:latin typeface="Monotype Corsiva" pitchFamily="66" charset="0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669751"/>
          </a:xfrm>
        </p:spPr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Advantages</a:t>
            </a: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>
              <a:buClr>
                <a:srgbClr val="7030A0"/>
              </a:buClr>
              <a:buFont typeface="Wingdings" pitchFamily="2" charset="2"/>
              <a:buChar char="v"/>
            </a:pPr>
            <a:r>
              <a:rPr lang="en-US" dirty="0" smtClean="0"/>
              <a:t> Relax and rest</a:t>
            </a:r>
          </a:p>
          <a:p>
            <a:pPr>
              <a:buClr>
                <a:srgbClr val="7030A0"/>
              </a:buClr>
              <a:buFont typeface="Wingdings" pitchFamily="2" charset="2"/>
              <a:buChar char="v"/>
            </a:pPr>
            <a:r>
              <a:rPr lang="en-US" dirty="0" smtClean="0"/>
              <a:t>Receive more information</a:t>
            </a:r>
          </a:p>
          <a:p>
            <a:pPr>
              <a:buClr>
                <a:srgbClr val="7030A0"/>
              </a:buClr>
              <a:buFont typeface="Wingdings" pitchFamily="2" charset="2"/>
              <a:buChar char="v"/>
            </a:pPr>
            <a:r>
              <a:rPr lang="en-US" dirty="0" smtClean="0"/>
              <a:t>Give information about famous people</a:t>
            </a:r>
          </a:p>
          <a:p>
            <a:pPr>
              <a:buClr>
                <a:srgbClr val="7030A0"/>
              </a:buClr>
              <a:buFont typeface="Wingdings" pitchFamily="2" charset="2"/>
              <a:buChar char="v"/>
            </a:pPr>
            <a:r>
              <a:rPr lang="en-US" dirty="0" smtClean="0"/>
              <a:t>Many interesting and funny shows and programs</a:t>
            </a:r>
          </a:p>
          <a:p>
            <a:pPr>
              <a:buClr>
                <a:srgbClr val="7030A0"/>
              </a:buClr>
              <a:buFont typeface="Wingdings" pitchFamily="2" charset="2"/>
              <a:buChar char="v"/>
            </a:pPr>
            <a:r>
              <a:rPr lang="en-US" dirty="0" smtClean="0"/>
              <a:t>Stay at home</a:t>
            </a:r>
          </a:p>
          <a:p>
            <a:pPr>
              <a:buClr>
                <a:srgbClr val="7030A0"/>
              </a:buClr>
              <a:buFont typeface="Wingdings" pitchFamily="2" charset="2"/>
              <a:buChar char="v"/>
            </a:pPr>
            <a:r>
              <a:rPr lang="en-US" dirty="0" smtClean="0"/>
              <a:t>Help study foreign languages</a:t>
            </a:r>
          </a:p>
          <a:p>
            <a:pPr>
              <a:buClr>
                <a:srgbClr val="7030A0"/>
              </a:buClr>
              <a:buFont typeface="Wingdings" pitchFamily="2" charset="2"/>
              <a:buChar char="v"/>
            </a:pPr>
            <a:endParaRPr lang="ru-RU" dirty="0"/>
          </a:p>
        </p:txBody>
      </p:sp>
      <p:sp>
        <p:nvSpPr>
          <p:cNvPr id="6" name="Текст 5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Disadvantages</a:t>
            </a:r>
            <a:endParaRPr lang="ru-RU" dirty="0"/>
          </a:p>
        </p:txBody>
      </p:sp>
      <p:sp>
        <p:nvSpPr>
          <p:cNvPr id="7" name="Содержимое 6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pPr>
              <a:buClr>
                <a:srgbClr val="7030A0"/>
              </a:buClr>
              <a:buFont typeface="Wingdings" pitchFamily="2" charset="2"/>
              <a:buChar char="v"/>
            </a:pPr>
            <a:r>
              <a:rPr lang="en-US" dirty="0" smtClean="0"/>
              <a:t>Damages our eyes and health</a:t>
            </a:r>
          </a:p>
          <a:p>
            <a:pPr>
              <a:buClr>
                <a:srgbClr val="7030A0"/>
              </a:buClr>
              <a:buFont typeface="Wingdings" pitchFamily="2" charset="2"/>
              <a:buChar char="v"/>
            </a:pPr>
            <a:r>
              <a:rPr lang="en-US" dirty="0" smtClean="0"/>
              <a:t>We become  lazy and fat</a:t>
            </a:r>
          </a:p>
          <a:p>
            <a:pPr>
              <a:buClr>
                <a:srgbClr val="7030A0"/>
              </a:buClr>
              <a:buFont typeface="Wingdings" pitchFamily="2" charset="2"/>
              <a:buChar char="v"/>
            </a:pPr>
            <a:r>
              <a:rPr lang="en-US" dirty="0" smtClean="0"/>
              <a:t>People don’t keep fit</a:t>
            </a:r>
            <a:endParaRPr lang="ru-RU" dirty="0"/>
          </a:p>
        </p:txBody>
      </p:sp>
      <p:pic>
        <p:nvPicPr>
          <p:cNvPr id="9" name="Picture 7" descr="AG00315_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08104" y="4509120"/>
            <a:ext cx="2298266" cy="2087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push dir="r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A603AB"/>
            </a:gs>
            <a:gs pos="21001">
              <a:srgbClr val="0819FB"/>
            </a:gs>
            <a:gs pos="35001">
              <a:srgbClr val="1A8D48"/>
            </a:gs>
            <a:gs pos="52000">
              <a:srgbClr val="FFFF00"/>
            </a:gs>
            <a:gs pos="73000">
              <a:srgbClr val="EE3F17"/>
            </a:gs>
            <a:gs pos="88000">
              <a:srgbClr val="E81766"/>
            </a:gs>
            <a:gs pos="100000">
              <a:srgbClr val="A603AB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1143000"/>
          </a:xfrm>
        </p:spPr>
        <p:txBody>
          <a:bodyPr>
            <a:normAutofit/>
          </a:bodyPr>
          <a:lstStyle/>
          <a:p>
            <a:r>
              <a:rPr lang="en-US" sz="6000" dirty="0" smtClean="0">
                <a:solidFill>
                  <a:schemeClr val="bg1"/>
                </a:solidFill>
                <a:latin typeface="Monotype Corsiva" pitchFamily="66" charset="0"/>
              </a:rPr>
              <a:t>Violent programs</a:t>
            </a:r>
            <a:endParaRPr lang="ru-RU" sz="6000" dirty="0">
              <a:solidFill>
                <a:schemeClr val="bg1"/>
              </a:solidFill>
              <a:latin typeface="Monotype Corsiva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3528" y="908720"/>
            <a:ext cx="8229600" cy="4525963"/>
          </a:xfrm>
        </p:spPr>
        <p:txBody>
          <a:bodyPr/>
          <a:lstStyle/>
          <a:p>
            <a:r>
              <a:rPr lang="en-US" i="1" dirty="0" smtClean="0"/>
              <a:t>People watch a lot of horror programs and films on TV, which make people violent.</a:t>
            </a:r>
            <a:endParaRPr lang="ru-RU" i="1" dirty="0"/>
          </a:p>
        </p:txBody>
      </p:sp>
      <p:pic>
        <p:nvPicPr>
          <p:cNvPr id="19460" name="Picture 4" descr="http://www.cirota.ru/forum/images/121/121761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2043682"/>
            <a:ext cx="5184576" cy="442607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6" name="Picture 24" descr="45# underconstruction&#10;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40152" y="3861048"/>
            <a:ext cx="2664296" cy="2751170"/>
          </a:xfrm>
          <a:prstGeom prst="rect">
            <a:avLst/>
          </a:prstGeom>
          <a:noFill/>
        </p:spPr>
      </p:pic>
    </p:spTree>
  </p:cSld>
  <p:clrMapOvr>
    <a:masterClrMapping/>
  </p:clrMapOvr>
  <p:transition>
    <p:cover dir="r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A603AB"/>
            </a:gs>
            <a:gs pos="21001">
              <a:srgbClr val="0819FB"/>
            </a:gs>
            <a:gs pos="35001">
              <a:srgbClr val="1A8D48"/>
            </a:gs>
            <a:gs pos="52000">
              <a:srgbClr val="FFFF00"/>
            </a:gs>
            <a:gs pos="73000">
              <a:srgbClr val="EE3F17"/>
            </a:gs>
            <a:gs pos="88000">
              <a:srgbClr val="E81766"/>
            </a:gs>
            <a:gs pos="100000">
              <a:srgbClr val="A603AB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1143000"/>
          </a:xfrm>
        </p:spPr>
        <p:txBody>
          <a:bodyPr>
            <a:normAutofit/>
          </a:bodyPr>
          <a:lstStyle/>
          <a:p>
            <a:r>
              <a:rPr lang="en-US" sz="6000" dirty="0" smtClean="0">
                <a:solidFill>
                  <a:schemeClr val="bg1"/>
                </a:solidFill>
                <a:latin typeface="Monotype Corsiva" pitchFamily="66" charset="0"/>
              </a:rPr>
              <a:t>Ads on TV</a:t>
            </a:r>
            <a:endParaRPr lang="ru-RU" sz="6000" dirty="0">
              <a:solidFill>
                <a:schemeClr val="bg1"/>
              </a:solidFill>
              <a:latin typeface="Monotype Corsiva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1510" name="Picture 6" descr="http://st-fashiony.ru/pic/history/pic/9068/2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636912"/>
            <a:ext cx="2736304" cy="4221088"/>
          </a:xfrm>
          <a:prstGeom prst="rect">
            <a:avLst/>
          </a:prstGeom>
          <a:noFill/>
        </p:spPr>
      </p:pic>
      <p:pic>
        <p:nvPicPr>
          <p:cNvPr id="21512" name="Picture 8" descr="http://photoshopia.ru/museum/images/344/large/728317_photoshopia.ru_344_Vintage_Coca_cola_ads_158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63888" y="3802837"/>
            <a:ext cx="5580112" cy="3055163"/>
          </a:xfrm>
          <a:prstGeom prst="rect">
            <a:avLst/>
          </a:prstGeom>
          <a:noFill/>
        </p:spPr>
      </p:pic>
      <p:pic>
        <p:nvPicPr>
          <p:cNvPr id="21508" name="Picture 4" descr="http://q7blwp1t7kegficn.zippykid.netdna-cdn.com/wp-content/uploads/blog-header-fm-whats-new.jpg"/>
          <p:cNvPicPr>
            <a:picLocks noChangeAspect="1" noChangeArrowheads="1"/>
          </p:cNvPicPr>
          <p:nvPr/>
        </p:nvPicPr>
        <p:blipFill>
          <a:blip r:embed="rId4" cstate="print"/>
          <a:srcRect l="5684" t="9800" r="5643" b="16001"/>
          <a:stretch>
            <a:fillRect/>
          </a:stretch>
        </p:blipFill>
        <p:spPr bwMode="auto">
          <a:xfrm>
            <a:off x="4860032" y="908720"/>
            <a:ext cx="4104456" cy="3009449"/>
          </a:xfrm>
          <a:prstGeom prst="rect">
            <a:avLst/>
          </a:prstGeom>
          <a:noFill/>
        </p:spPr>
      </p:pic>
      <p:pic>
        <p:nvPicPr>
          <p:cNvPr id="21506" name="Picture 2" descr="http://stat11.privet.ru/lr/081cd0419a3af0821573db50d30697ad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339752" y="1124744"/>
            <a:ext cx="2254913" cy="3356992"/>
          </a:xfrm>
          <a:prstGeom prst="rect">
            <a:avLst/>
          </a:prstGeom>
          <a:noFill/>
        </p:spPr>
      </p:pic>
    </p:spTree>
  </p:cSld>
  <p:clrMapOvr>
    <a:masterClrMapping/>
  </p:clrMapOvr>
  <p:transition>
    <p:split orient="vert" dir="in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http://www.ulan-ude-vostochnyi.ru/_nw/4/5748529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5301208"/>
            <a:ext cx="9144000" cy="1184995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rgbClr val="FFFF00"/>
                </a:solidFill>
              </a:rPr>
              <a:t>For me TELEVISION is one of the most </a:t>
            </a:r>
            <a:r>
              <a:rPr lang="en-US" dirty="0" smtClean="0">
                <a:solidFill>
                  <a:srgbClr val="FFFF00"/>
                </a:solidFill>
              </a:rPr>
              <a:t>amazing </a:t>
            </a:r>
            <a:r>
              <a:rPr lang="en-US" smtClean="0">
                <a:solidFill>
                  <a:srgbClr val="FFFF00"/>
                </a:solidFill>
              </a:rPr>
              <a:t>and useful  </a:t>
            </a:r>
            <a:r>
              <a:rPr lang="en-US" dirty="0" smtClean="0">
                <a:solidFill>
                  <a:srgbClr val="FFFF00"/>
                </a:solidFill>
              </a:rPr>
              <a:t>inventions in </a:t>
            </a:r>
            <a:r>
              <a:rPr lang="en-US" smtClean="0">
                <a:solidFill>
                  <a:srgbClr val="FFFF00"/>
                </a:solidFill>
              </a:rPr>
              <a:t>the world. </a:t>
            </a:r>
            <a:endParaRPr lang="ru-RU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vologda-portal.ru/upload/iblock/c57/i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3" name="Picture 25" descr="3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64288" y="5229200"/>
            <a:ext cx="1656184" cy="1196752"/>
          </a:xfrm>
          <a:prstGeom prst="rect">
            <a:avLst/>
          </a:prstGeom>
          <a:noFill/>
        </p:spPr>
      </p:pic>
      <p:sp>
        <p:nvSpPr>
          <p:cNvPr id="18" name="Прямоугольник 17"/>
          <p:cNvSpPr/>
          <p:nvPr/>
        </p:nvSpPr>
        <p:spPr>
          <a:xfrm rot="20159998">
            <a:off x="784373" y="2576546"/>
            <a:ext cx="7955781" cy="1377842"/>
          </a:xfrm>
          <a:prstGeom prst="rect">
            <a:avLst/>
          </a:prstGeom>
          <a:noFill/>
        </p:spPr>
        <p:txBody>
          <a:bodyPr wrap="square" lIns="91440" tIns="45720" rIns="91440" bIns="45720">
            <a:prstTxWarp prst="textTriangleInverted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  <a:cs typeface="Times New Roman" pitchFamily="18" charset="0"/>
              </a:rPr>
              <a:t>Thank you for your attention</a:t>
            </a:r>
            <a:endParaRPr lang="ru-RU" sz="5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217</TotalTime>
  <Words>111</Words>
  <Application>Microsoft Office PowerPoint</Application>
  <PresentationFormat>Экран (4:3)</PresentationFormat>
  <Paragraphs>23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Office</vt:lpstr>
      <vt:lpstr>Mass Media</vt:lpstr>
      <vt:lpstr>Слайд 2</vt:lpstr>
      <vt:lpstr>People and Mass Media</vt:lpstr>
      <vt:lpstr>Television</vt:lpstr>
      <vt:lpstr>TV Advantages and disadvantages</vt:lpstr>
      <vt:lpstr>Violent programs</vt:lpstr>
      <vt:lpstr>Ads on TV</vt:lpstr>
      <vt:lpstr>Слайд 8</vt:lpstr>
      <vt:lpstr>Слайд 9</vt:lpstr>
    </vt:vector>
  </TitlesOfParts>
  <Company>BEST XP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Mass Media</dc:title>
  <dc:creator>Кристина</dc:creator>
  <cp:lastModifiedBy>Roman</cp:lastModifiedBy>
  <cp:revision>29</cp:revision>
  <dcterms:created xsi:type="dcterms:W3CDTF">2014-03-20T13:55:52Z</dcterms:created>
  <dcterms:modified xsi:type="dcterms:W3CDTF">2014-03-27T08:51:40Z</dcterms:modified>
</cp:coreProperties>
</file>